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2" r:id="rId1"/>
  </p:sldMasterIdLst>
  <p:notesMasterIdLst>
    <p:notesMasterId r:id="rId10"/>
  </p:notesMasterIdLst>
  <p:sldIdLst>
    <p:sldId id="256" r:id="rId2"/>
    <p:sldId id="260" r:id="rId3"/>
    <p:sldId id="264" r:id="rId4"/>
    <p:sldId id="268" r:id="rId5"/>
    <p:sldId id="269" r:id="rId6"/>
    <p:sldId id="270" r:id="rId7"/>
    <p:sldId id="271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4979"/>
    <a:srgbClr val="F3E9F0"/>
    <a:srgbClr val="FFFFCC"/>
    <a:srgbClr val="DBBBD2"/>
    <a:srgbClr val="EFE1EB"/>
    <a:srgbClr val="E3CBDC"/>
    <a:srgbClr val="E6D0E0"/>
    <a:srgbClr val="6025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7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2FDA2-06BF-4796-B6B0-BD66F022C17B}" type="datetimeFigureOut">
              <a:rPr kumimoji="1" lang="ja-JP" altLang="en-US" smtClean="0"/>
              <a:t>2025/2/10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58FE2-83A5-4EC1-BA39-8079F56880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895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C5B819-076D-432D-9957-64FFC5FBB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8222" t="9440" r="32589" b="21582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87E4713-A969-4FB4-9191-99634D03A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4145" y="2588900"/>
            <a:ext cx="5655715" cy="547842"/>
          </a:xfrm>
        </p:spPr>
        <p:txBody>
          <a:bodyPr wrap="none" anchor="b">
            <a:spAutoFit/>
          </a:bodyPr>
          <a:lstStyle>
            <a:lvl1pPr algn="ctr">
              <a:defRPr sz="3200" b="1">
                <a:solidFill>
                  <a:srgbClr val="8A4979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7" name="図 6" descr="食品, 挿絵 が含まれている画像&#10;&#10;自動的に生成された説明">
            <a:extLst>
              <a:ext uri="{FF2B5EF4-FFF2-40B4-BE49-F238E27FC236}">
                <a16:creationId xmlns:a16="http://schemas.microsoft.com/office/drawing/2014/main" id="{1E76FA40-06E1-4872-9DE5-5E76470159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435" y="5802924"/>
            <a:ext cx="3691131" cy="62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6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5C83C784-FB93-41B4-9024-AD2E939C1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338" b="60187"/>
          <a:stretch/>
        </p:blipFill>
        <p:spPr>
          <a:xfrm>
            <a:off x="7734896" y="5042600"/>
            <a:ext cx="1409104" cy="18154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54B7397D-F825-416B-8E7F-785CF7F4F4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708" t="49419"/>
          <a:stretch/>
        </p:blipFill>
        <p:spPr>
          <a:xfrm>
            <a:off x="0" y="-1"/>
            <a:ext cx="4190812" cy="28369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214" y="298424"/>
            <a:ext cx="4971233" cy="490904"/>
          </a:xfrm>
        </p:spPr>
        <p:txBody>
          <a:bodyPr wrap="none">
            <a:spAutoFit/>
          </a:bodyPr>
          <a:lstStyle>
            <a:lvl1pPr algn="l">
              <a:defRPr sz="2800" b="1">
                <a:solidFill>
                  <a:srgbClr val="8A4979"/>
                </a:solidFill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95133" y="6400414"/>
            <a:ext cx="476413" cy="276999"/>
          </a:xfrm>
        </p:spPr>
        <p:txBody>
          <a:bodyPr wrap="none">
            <a:spAutoFit/>
          </a:bodyPr>
          <a:lstStyle>
            <a:lvl1pPr algn="ctr">
              <a:defRPr b="1"/>
            </a:lvl1pPr>
          </a:lstStyle>
          <a:p>
            <a:fld id="{949E48B5-5856-4CFC-9FB1-B0C065F2DD6E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22" name="図 21" descr="食品 が含まれている画像&#10;&#10;自動的に生成された説明">
            <a:extLst>
              <a:ext uri="{FF2B5EF4-FFF2-40B4-BE49-F238E27FC236}">
                <a16:creationId xmlns:a16="http://schemas.microsoft.com/office/drawing/2014/main" id="{7CEC3628-10CA-4AFF-84C1-910DC66F90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062" y="203623"/>
            <a:ext cx="689148" cy="5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5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842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E48B5-5856-4CFC-9FB1-B0C065F2DD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5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8" r:id="rId2"/>
    <p:sldLayoutId id="2147483669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igyo-kenshu.com/instructor/gaiamore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86CAB0-2CF6-4A4C-955F-4E11072634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/>
              <a:t>表紙タイトルが入ります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B2D9191E-135B-4117-9F75-2D15D5C3F884}"/>
              </a:ext>
            </a:extLst>
          </p:cNvPr>
          <p:cNvSpPr/>
          <p:nvPr/>
        </p:nvSpPr>
        <p:spPr>
          <a:xfrm>
            <a:off x="1321522" y="3215588"/>
            <a:ext cx="6500956" cy="439200"/>
          </a:xfrm>
          <a:prstGeom prst="roundRect">
            <a:avLst>
              <a:gd name="adj" fmla="val 0"/>
            </a:avLst>
          </a:prstGeom>
          <a:gradFill>
            <a:gsLst>
              <a:gs pos="58000">
                <a:srgbClr val="8A4979"/>
              </a:gs>
              <a:gs pos="100000">
                <a:schemeClr val="bg1">
                  <a:alpha val="0"/>
                </a:schemeClr>
              </a:gs>
              <a:gs pos="0">
                <a:schemeClr val="bg1">
                  <a:alpha val="0"/>
                </a:schemeClr>
              </a:gs>
              <a:gs pos="31000">
                <a:srgbClr val="8A4979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サブタイトルが入ります</a:t>
            </a:r>
          </a:p>
        </p:txBody>
      </p:sp>
    </p:spTree>
    <p:extLst>
      <p:ext uri="{BB962C8B-B14F-4D97-AF65-F5344CB8AC3E}">
        <p14:creationId xmlns:p14="http://schemas.microsoft.com/office/powerpoint/2010/main" val="164295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555CC5-1514-4F61-87E2-73C65B8C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14" y="298424"/>
            <a:ext cx="4134465" cy="490904"/>
          </a:xfrm>
        </p:spPr>
        <p:txBody>
          <a:bodyPr/>
          <a:lstStyle/>
          <a:p>
            <a:r>
              <a:rPr lang="ja-JP" altLang="en-US"/>
              <a:t>（仮）提案の背景・目的</a:t>
            </a:r>
            <a:endParaRPr lang="ja-JP" altLang="en-US" dirty="0"/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73EB3895-C096-4837-95EB-A23B6044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6462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555CC5-1514-4F61-87E2-73C65B8C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14" y="298424"/>
            <a:ext cx="3057247" cy="490904"/>
          </a:xfrm>
        </p:spPr>
        <p:txBody>
          <a:bodyPr/>
          <a:lstStyle/>
          <a:p>
            <a:r>
              <a:rPr lang="ja-JP" altLang="en-US"/>
              <a:t>（仮）研修の概要</a:t>
            </a:r>
            <a:endParaRPr lang="ja-JP" altLang="en-US" dirty="0"/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73EB3895-C096-4837-95EB-A23B6044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lang="ja-JP" altLang="en-US" smtClean="0"/>
              <a:pPr/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305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CEF43-2A77-1642-2462-D3DBDF73E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005A2D-EFBA-0003-282D-60B0AC4D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14" y="298424"/>
            <a:ext cx="3057247" cy="490904"/>
          </a:xfrm>
        </p:spPr>
        <p:txBody>
          <a:bodyPr/>
          <a:lstStyle/>
          <a:p>
            <a:r>
              <a:rPr lang="ja-JP" altLang="en-US"/>
              <a:t>（仮）研修の概要</a:t>
            </a:r>
            <a:endParaRPr lang="ja-JP" altLang="en-US" dirty="0"/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B2410C6C-9F05-5B93-DFEC-DD2D8E87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5531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84BBE-20CC-42A0-33EA-524A1D134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6845B8-2B72-E0CE-EC37-E7BBEBBFE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14" y="298424"/>
            <a:ext cx="4852610" cy="490904"/>
          </a:xfrm>
        </p:spPr>
        <p:txBody>
          <a:bodyPr/>
          <a:lstStyle/>
          <a:p>
            <a:r>
              <a:rPr lang="ja-JP" altLang="en-US"/>
              <a:t>（仮）研修プログラムの詳細</a:t>
            </a:r>
            <a:endParaRPr lang="ja-JP" altLang="en-US" dirty="0"/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FECFC6CC-16A2-F272-2DD9-F62FA906C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3958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7BBC0-E2AF-3483-AA1E-B1D2F4D03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BDECCA-578B-B964-930D-FA6DE5377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14" y="298424"/>
            <a:ext cx="3416320" cy="490904"/>
          </a:xfrm>
        </p:spPr>
        <p:txBody>
          <a:bodyPr/>
          <a:lstStyle/>
          <a:p>
            <a:r>
              <a:rPr lang="ja-JP" altLang="en-US"/>
              <a:t>（仮）得られる成果</a:t>
            </a:r>
            <a:endParaRPr lang="ja-JP" altLang="en-US" dirty="0"/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D96DE3E4-2FD3-083E-5937-A9145FC31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lang="ja-JP" altLang="en-US" smtClean="0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6325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75A6-CE60-83B8-E6A4-D1C7D71E7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335CAD-7889-470E-6929-60E4B4C03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14" y="298424"/>
            <a:ext cx="3057247" cy="490904"/>
          </a:xfrm>
        </p:spPr>
        <p:txBody>
          <a:bodyPr/>
          <a:lstStyle/>
          <a:p>
            <a:r>
              <a:rPr lang="ja-JP" altLang="en-US"/>
              <a:t>講師プロフィール</a:t>
            </a:r>
            <a:endParaRPr lang="ja-JP" altLang="en-US" dirty="0"/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544AA8B9-D573-AF35-D4F9-FE39B96E0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lang="ja-JP" altLang="en-US" smtClean="0"/>
              <a:pPr/>
              <a:t>6</a:t>
            </a:fld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ED71E85-0087-5094-06A2-6D30EC5A1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14" y="5422901"/>
            <a:ext cx="2016125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35CC58-CE60-1FCA-00C9-B91C9D9EA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64" y="4540756"/>
            <a:ext cx="1905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r>
              <a:rPr lang="ja-JP" altLang="en-US">
                <a:latin typeface="メイリオ" panose="020B0604030504040204" pitchFamily="34" charset="-128"/>
                <a:ea typeface="メイリオ" panose="020B0604030504040204" pitchFamily="34" charset="-128"/>
              </a:rPr>
              <a:t>＜会社名</a:t>
            </a:r>
            <a:r>
              <a:rPr lang="en-US" altLang="ja-JP" dirty="0">
                <a:latin typeface="メイリオ" panose="020B0604030504040204" pitchFamily="34" charset="-128"/>
                <a:ea typeface="メイリオ" panose="020B0604030504040204" pitchFamily="34" charset="-128"/>
              </a:rPr>
              <a:t>/</a:t>
            </a:r>
            <a:r>
              <a:rPr lang="ja-JP" altLang="en-US">
                <a:latin typeface="メイリオ" panose="020B0604030504040204" pitchFamily="34" charset="-128"/>
                <a:ea typeface="メイリオ" panose="020B0604030504040204" pitchFamily="34" charset="-128"/>
              </a:rPr>
              <a:t>屋号＞</a:t>
            </a:r>
            <a:endParaRPr lang="en-US" altLang="ja-JP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pPr eaLnBrk="1" hangingPunct="1"/>
            <a:r>
              <a:rPr lang="ja-JP" altLang="en-US">
                <a:latin typeface="メイリオ" panose="020B0604030504040204" pitchFamily="34" charset="-128"/>
                <a:ea typeface="メイリオ" panose="020B0604030504040204" pitchFamily="34" charset="-128"/>
              </a:rPr>
              <a:t>＜講師名＞</a:t>
            </a:r>
            <a:endParaRPr lang="en-US" altLang="ja-JP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D4F926-5593-1068-4017-20232B75ACFA}"/>
              </a:ext>
            </a:extLst>
          </p:cNvPr>
          <p:cNvSpPr/>
          <p:nvPr/>
        </p:nvSpPr>
        <p:spPr>
          <a:xfrm>
            <a:off x="819743" y="1093210"/>
            <a:ext cx="2497138" cy="32115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BCE18C-277C-605A-345C-D7D3EB65C336}"/>
              </a:ext>
            </a:extLst>
          </p:cNvPr>
          <p:cNvSpPr/>
          <p:nvPr/>
        </p:nvSpPr>
        <p:spPr>
          <a:xfrm>
            <a:off x="1144214" y="2276402"/>
            <a:ext cx="1636050" cy="8451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写真添付</a:t>
            </a: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F9A312AE-CE6D-072C-996D-2559523AC65D}"/>
              </a:ext>
            </a:extLst>
          </p:cNvPr>
          <p:cNvSpPr/>
          <p:nvPr/>
        </p:nvSpPr>
        <p:spPr>
          <a:xfrm>
            <a:off x="3500249" y="1034256"/>
            <a:ext cx="1882775" cy="331788"/>
          </a:xfrm>
          <a:prstGeom prst="roundRect">
            <a:avLst>
              <a:gd name="adj" fmla="val 21959"/>
            </a:avLst>
          </a:prstGeom>
          <a:solidFill>
            <a:srgbClr val="8A4979"/>
          </a:solidFill>
          <a:ln w="9525" cap="flat" cmpd="sng" algn="ctr">
            <a:noFill/>
            <a:prstDash val="solid"/>
          </a:ln>
          <a:effectLst/>
        </p:spPr>
        <p:txBody>
          <a:bodyPr lIns="0" tIns="7200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>
                <a:solidFill>
                  <a:schemeClr val="bg1"/>
                </a:solidFill>
                <a:latin typeface="メイリオ"/>
                <a:ea typeface="メイリオ"/>
                <a:cs typeface="メイリオ" pitchFamily="50" charset="-128"/>
              </a:rPr>
              <a:t>プロフィール</a:t>
            </a:r>
            <a:endParaRPr kumimoji="0" lang="ja-JP" altLang="en-US" sz="1600" b="1" kern="0" dirty="0">
              <a:solidFill>
                <a:schemeClr val="bg1"/>
              </a:solidFill>
              <a:latin typeface="メイリオ"/>
              <a:ea typeface="メイリオ"/>
              <a:cs typeface="メイリオ" pitchFamily="50" charset="-128"/>
            </a:endParaRPr>
          </a:p>
        </p:txBody>
      </p:sp>
      <p:sp>
        <p:nvSpPr>
          <p:cNvPr id="17" name="正方形/長方形 2">
            <a:extLst>
              <a:ext uri="{FF2B5EF4-FFF2-40B4-BE49-F238E27FC236}">
                <a16:creationId xmlns:a16="http://schemas.microsoft.com/office/drawing/2014/main" id="{891FCFE6-BEFE-BD7C-9599-73DA4FBB8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47" y="1423091"/>
            <a:ext cx="6284277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br>
              <a:rPr lang="en-US" altLang="ja-JP" sz="1200" dirty="0">
                <a:latin typeface="メイリオ" panose="020B0604030504040204" pitchFamily="34" charset="-128"/>
                <a:ea typeface="メイリオ" panose="020B0604030504040204" pitchFamily="34" charset="-128"/>
              </a:rPr>
            </a:br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▼企業研修ドットコム掲載リンク（自身のプロフィールを以下共有）　</a:t>
            </a:r>
            <a:br>
              <a:rPr lang="en-US" altLang="ja-JP" sz="1200" dirty="0">
                <a:latin typeface="メイリオ" panose="020B0604030504040204" pitchFamily="34" charset="-128"/>
                <a:ea typeface="メイリオ" panose="020B0604030504040204" pitchFamily="34" charset="-128"/>
              </a:rPr>
            </a:br>
            <a:r>
              <a:rPr lang="en" altLang="ja-JP" sz="1200" dirty="0">
                <a:latin typeface="メイリオ" panose="020B0604030504040204" pitchFamily="34" charset="-128"/>
                <a:ea typeface="メイリオ" panose="020B0604030504040204" pitchFamily="34" charset="-128"/>
                <a:hlinkClick r:id="rId3"/>
              </a:rPr>
              <a:t>https://kigyo-kenshu.com/instructor/gaiamore/</a:t>
            </a:r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　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31BC1401-3D79-8C3D-79A5-75BE021ED08C}"/>
              </a:ext>
            </a:extLst>
          </p:cNvPr>
          <p:cNvSpPr/>
          <p:nvPr/>
        </p:nvSpPr>
        <p:spPr>
          <a:xfrm>
            <a:off x="3390582" y="3759111"/>
            <a:ext cx="1882775" cy="331788"/>
          </a:xfrm>
          <a:prstGeom prst="roundRect">
            <a:avLst>
              <a:gd name="adj" fmla="val 21959"/>
            </a:avLst>
          </a:prstGeom>
          <a:solidFill>
            <a:srgbClr val="8A4979"/>
          </a:solidFill>
          <a:ln w="9525" cap="flat" cmpd="sng" algn="ctr">
            <a:noFill/>
            <a:prstDash val="solid"/>
          </a:ln>
          <a:effectLst/>
        </p:spPr>
        <p:txBody>
          <a:bodyPr lIns="0" tIns="7200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>
                <a:solidFill>
                  <a:schemeClr val="bg1"/>
                </a:solidFill>
                <a:latin typeface="メイリオ"/>
                <a:ea typeface="メイリオ"/>
                <a:cs typeface="メイリオ" pitchFamily="50" charset="-128"/>
              </a:rPr>
              <a:t>講演・研修実績</a:t>
            </a:r>
            <a:endParaRPr kumimoji="0" lang="ja-JP" altLang="en-US" sz="1600" b="1" kern="0" dirty="0">
              <a:solidFill>
                <a:schemeClr val="bg1"/>
              </a:solidFill>
              <a:latin typeface="メイリオ"/>
              <a:ea typeface="メイリオ"/>
              <a:cs typeface="メイリオ" pitchFamily="50" charset="-128"/>
            </a:endParaRP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006D11BA-8783-B69B-4A21-F2AE665DD5A2}"/>
              </a:ext>
            </a:extLst>
          </p:cNvPr>
          <p:cNvSpPr/>
          <p:nvPr/>
        </p:nvSpPr>
        <p:spPr>
          <a:xfrm>
            <a:off x="3435032" y="4838611"/>
            <a:ext cx="1884362" cy="331788"/>
          </a:xfrm>
          <a:prstGeom prst="roundRect">
            <a:avLst>
              <a:gd name="adj" fmla="val 21959"/>
            </a:avLst>
          </a:prstGeom>
          <a:solidFill>
            <a:srgbClr val="8A4979"/>
          </a:solidFill>
          <a:ln w="9525" cap="flat" cmpd="sng" algn="ctr">
            <a:noFill/>
            <a:prstDash val="solid"/>
          </a:ln>
          <a:effectLst/>
        </p:spPr>
        <p:txBody>
          <a:bodyPr lIns="0" tIns="7200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>
                <a:solidFill>
                  <a:schemeClr val="bg1"/>
                </a:solidFill>
                <a:latin typeface="メイリオ"/>
                <a:ea typeface="メイリオ"/>
                <a:cs typeface="メイリオ" pitchFamily="50" charset="-128"/>
              </a:rPr>
              <a:t>得意分野</a:t>
            </a:r>
            <a:endParaRPr kumimoji="0" lang="ja-JP" altLang="en-US" sz="1600" b="1" kern="0" dirty="0">
              <a:solidFill>
                <a:schemeClr val="bg1"/>
              </a:solidFill>
              <a:latin typeface="メイリオ"/>
              <a:ea typeface="メイリオ"/>
              <a:cs typeface="メイリオ" pitchFamily="50" charset="-128"/>
            </a:endParaRP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C12B018C-D3ED-A467-AE17-35BCCE414E08}"/>
              </a:ext>
            </a:extLst>
          </p:cNvPr>
          <p:cNvSpPr/>
          <p:nvPr/>
        </p:nvSpPr>
        <p:spPr>
          <a:xfrm>
            <a:off x="3435032" y="5811566"/>
            <a:ext cx="1884362" cy="331788"/>
          </a:xfrm>
          <a:prstGeom prst="roundRect">
            <a:avLst>
              <a:gd name="adj" fmla="val 21959"/>
            </a:avLst>
          </a:prstGeom>
          <a:solidFill>
            <a:srgbClr val="8A4979"/>
          </a:solidFill>
          <a:ln w="9525" cap="flat" cmpd="sng" algn="ctr">
            <a:noFill/>
            <a:prstDash val="solid"/>
          </a:ln>
          <a:effectLst/>
        </p:spPr>
        <p:txBody>
          <a:bodyPr lIns="0" tIns="7200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 kern="0" dirty="0">
                <a:solidFill>
                  <a:schemeClr val="bg1"/>
                </a:solidFill>
                <a:latin typeface="メイリオ"/>
                <a:ea typeface="メイリオ"/>
                <a:cs typeface="メイリオ" pitchFamily="50" charset="-128"/>
              </a:rPr>
              <a:t>PR</a:t>
            </a:r>
            <a:r>
              <a:rPr lang="ja-JP" altLang="en-US" sz="1600" b="1" kern="0">
                <a:solidFill>
                  <a:schemeClr val="bg1"/>
                </a:solidFill>
                <a:latin typeface="メイリオ"/>
                <a:ea typeface="メイリオ"/>
                <a:cs typeface="メイリオ" pitchFamily="50" charset="-128"/>
              </a:rPr>
              <a:t>ポイント</a:t>
            </a:r>
            <a:endParaRPr kumimoji="0" lang="ja-JP" altLang="en-US" sz="1600" b="1" kern="0" dirty="0">
              <a:solidFill>
                <a:schemeClr val="bg1"/>
              </a:solidFill>
              <a:latin typeface="メイリオ"/>
              <a:ea typeface="メイリオ"/>
              <a:cs typeface="メイリオ" pitchFamily="50" charset="-128"/>
            </a:endParaRPr>
          </a:p>
        </p:txBody>
      </p:sp>
      <p:sp>
        <p:nvSpPr>
          <p:cNvPr id="22" name="正方形/長方形 2">
            <a:extLst>
              <a:ext uri="{FF2B5EF4-FFF2-40B4-BE49-F238E27FC236}">
                <a16:creationId xmlns:a16="http://schemas.microsoft.com/office/drawing/2014/main" id="{E1E143B5-DF8D-4232-BC8D-A846CFBFE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5032" y="4124724"/>
            <a:ext cx="62842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</p:txBody>
      </p:sp>
      <p:sp>
        <p:nvSpPr>
          <p:cNvPr id="23" name="正方形/長方形 2">
            <a:extLst>
              <a:ext uri="{FF2B5EF4-FFF2-40B4-BE49-F238E27FC236}">
                <a16:creationId xmlns:a16="http://schemas.microsoft.com/office/drawing/2014/main" id="{6D87BF0E-9D2A-178E-DAC9-94B1D3FA3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5032" y="5222902"/>
            <a:ext cx="6284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</p:txBody>
      </p:sp>
      <p:sp>
        <p:nvSpPr>
          <p:cNvPr id="24" name="正方形/長方形 2">
            <a:extLst>
              <a:ext uri="{FF2B5EF4-FFF2-40B4-BE49-F238E27FC236}">
                <a16:creationId xmlns:a16="http://schemas.microsoft.com/office/drawing/2014/main" id="{954A02E2-6CD4-3B87-D4A1-4E3F3D71D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581" y="6206824"/>
            <a:ext cx="46092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  <a:p>
            <a:r>
              <a:rPr lang="ja-JP" altLang="en-US" sz="1200">
                <a:latin typeface="メイリオ" panose="020B0604030504040204" pitchFamily="34" charset="-128"/>
                <a:ea typeface="メイリオ" panose="020B0604030504040204" pitchFamily="34" charset="-128"/>
              </a:rPr>
              <a:t>＊＊＊＊＊＊＊＊＊＊＊＊＊＊＊＊＊＊＊＊＊＊＊＊＊＊＊＊＊</a:t>
            </a:r>
            <a:endParaRPr lang="en-US" altLang="ja-JP" sz="1200" dirty="0">
              <a:latin typeface="メイリオ" panose="020B0604030504040204" pitchFamily="34" charset="-128"/>
              <a:ea typeface="メイリオ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529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555CC5-1514-4F61-87E2-73C65B8C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214" y="298424"/>
            <a:ext cx="3416320" cy="490904"/>
          </a:xfrm>
        </p:spPr>
        <p:txBody>
          <a:bodyPr/>
          <a:lstStyle/>
          <a:p>
            <a:r>
              <a:rPr lang="ja-JP" altLang="en-US"/>
              <a:t>本提案のお見積もり</a:t>
            </a:r>
            <a:endParaRPr lang="ja-JP" altLang="en-US" dirty="0"/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73EB3895-C096-4837-95EB-A23B6044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E48B5-5856-4CFC-9FB1-B0C065F2DD6E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567CA7-33CE-19A9-C615-C5C3201AA6E0}"/>
              </a:ext>
            </a:extLst>
          </p:cNvPr>
          <p:cNvSpPr txBox="1"/>
          <p:nvPr/>
        </p:nvSpPr>
        <p:spPr>
          <a:xfrm>
            <a:off x="597877" y="1503702"/>
            <a:ext cx="7997256" cy="461665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/>
              <a:t>お見積金額：　　　　　　</a:t>
            </a:r>
            <a:r>
              <a:rPr kumimoji="1" lang="en-US" altLang="ja-JP" sz="2400" dirty="0"/>
              <a:t>,</a:t>
            </a:r>
            <a:r>
              <a:rPr kumimoji="1" lang="ja-JP" altLang="en-US" sz="2400"/>
              <a:t>円 （税込）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6EBBC01-D686-2657-6A4A-0CF40E75A931}"/>
              </a:ext>
            </a:extLst>
          </p:cNvPr>
          <p:cNvSpPr txBox="1"/>
          <p:nvPr/>
        </p:nvSpPr>
        <p:spPr>
          <a:xfrm>
            <a:off x="452958" y="2621930"/>
            <a:ext cx="6718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下記の通りお見積もりいたします。ご検討のほど、よろしくお願いいたします。</a:t>
            </a: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32C945F0-5D1D-51ED-8A2C-080CE199EE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162717"/>
              </p:ext>
            </p:extLst>
          </p:nvPr>
        </p:nvGraphicFramePr>
        <p:xfrm>
          <a:off x="597878" y="3083461"/>
          <a:ext cx="7842739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669">
                  <a:extLst>
                    <a:ext uri="{9D8B030D-6E8A-4147-A177-3AD203B41FA5}">
                      <a16:colId xmlns:a16="http://schemas.microsoft.com/office/drawing/2014/main" val="2329516950"/>
                    </a:ext>
                  </a:extLst>
                </a:gridCol>
                <a:gridCol w="1596210">
                  <a:extLst>
                    <a:ext uri="{9D8B030D-6E8A-4147-A177-3AD203B41FA5}">
                      <a16:colId xmlns:a16="http://schemas.microsoft.com/office/drawing/2014/main" val="1743988380"/>
                    </a:ext>
                  </a:extLst>
                </a:gridCol>
                <a:gridCol w="753916">
                  <a:extLst>
                    <a:ext uri="{9D8B030D-6E8A-4147-A177-3AD203B41FA5}">
                      <a16:colId xmlns:a16="http://schemas.microsoft.com/office/drawing/2014/main" val="1271731968"/>
                    </a:ext>
                  </a:extLst>
                </a:gridCol>
                <a:gridCol w="507408">
                  <a:extLst>
                    <a:ext uri="{9D8B030D-6E8A-4147-A177-3AD203B41FA5}">
                      <a16:colId xmlns:a16="http://schemas.microsoft.com/office/drawing/2014/main" val="1640283797"/>
                    </a:ext>
                  </a:extLst>
                </a:gridCol>
                <a:gridCol w="1202391">
                  <a:extLst>
                    <a:ext uri="{9D8B030D-6E8A-4147-A177-3AD203B41FA5}">
                      <a16:colId xmlns:a16="http://schemas.microsoft.com/office/drawing/2014/main" val="1701861939"/>
                    </a:ext>
                  </a:extLst>
                </a:gridCol>
                <a:gridCol w="1445842">
                  <a:extLst>
                    <a:ext uri="{9D8B030D-6E8A-4147-A177-3AD203B41FA5}">
                      <a16:colId xmlns:a16="http://schemas.microsoft.com/office/drawing/2014/main" val="545235284"/>
                    </a:ext>
                  </a:extLst>
                </a:gridCol>
                <a:gridCol w="1874303">
                  <a:extLst>
                    <a:ext uri="{9D8B030D-6E8A-4147-A177-3AD203B41FA5}">
                      <a16:colId xmlns:a16="http://schemas.microsoft.com/office/drawing/2014/main" val="3003804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No.</a:t>
                      </a:r>
                      <a:endParaRPr kumimoji="1" lang="ja-JP" altLang="en-US" sz="1200"/>
                    </a:p>
                  </a:txBody>
                  <a:tcPr>
                    <a:solidFill>
                      <a:srgbClr val="8A4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項目</a:t>
                      </a:r>
                    </a:p>
                  </a:txBody>
                  <a:tcPr>
                    <a:solidFill>
                      <a:srgbClr val="8A4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数量</a:t>
                      </a:r>
                    </a:p>
                  </a:txBody>
                  <a:tcPr>
                    <a:solidFill>
                      <a:srgbClr val="8A4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単位</a:t>
                      </a:r>
                    </a:p>
                  </a:txBody>
                  <a:tcPr>
                    <a:solidFill>
                      <a:srgbClr val="8A4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単価</a:t>
                      </a:r>
                    </a:p>
                  </a:txBody>
                  <a:tcPr>
                    <a:solidFill>
                      <a:srgbClr val="8A4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金額</a:t>
                      </a:r>
                    </a:p>
                  </a:txBody>
                  <a:tcPr>
                    <a:solidFill>
                      <a:srgbClr val="8A4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備考</a:t>
                      </a:r>
                    </a:p>
                  </a:txBody>
                  <a:tcPr>
                    <a:solidFill>
                      <a:srgbClr val="8A4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54811"/>
                  </a:ext>
                </a:extLst>
              </a:tr>
              <a:tr h="18561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</a:t>
                      </a:r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200" dirty="0"/>
                    </a:p>
                  </a:txBody>
                  <a:tcPr>
                    <a:solidFill>
                      <a:srgbClr val="F3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047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2</a:t>
                      </a:r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01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87844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小計</a:t>
                      </a:r>
                    </a:p>
                  </a:txBody>
                  <a:tcPr>
                    <a:solidFill>
                      <a:srgbClr val="F3E9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034438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消費税</a:t>
                      </a:r>
                    </a:p>
                  </a:txBody>
                  <a:tcPr>
                    <a:solidFill>
                      <a:srgbClr val="F3E9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782778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合計</a:t>
                      </a:r>
                    </a:p>
                  </a:txBody>
                  <a:tcPr>
                    <a:solidFill>
                      <a:srgbClr val="F3E9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>
                    <a:solidFill>
                      <a:srgbClr val="F3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339040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2F5156F-396D-8954-9EBE-BEADFC6A003A}"/>
              </a:ext>
            </a:extLst>
          </p:cNvPr>
          <p:cNvSpPr txBox="1"/>
          <p:nvPr/>
        </p:nvSpPr>
        <p:spPr>
          <a:xfrm>
            <a:off x="4302369" y="2089878"/>
            <a:ext cx="4009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u="sng"/>
              <a:t>本見積書有効期限：</a:t>
            </a:r>
            <a:r>
              <a:rPr kumimoji="1" lang="en-US" altLang="ja-JP" u="sng" dirty="0"/>
              <a:t>2025</a:t>
            </a:r>
            <a:r>
              <a:rPr kumimoji="1" lang="ja-JP" altLang="en-US" u="sng"/>
              <a:t>年　月</a:t>
            </a:r>
            <a:r>
              <a:rPr kumimoji="1" lang="ja-JP" altLang="en-US" u="sng" dirty="0"/>
              <a:t>　</a:t>
            </a:r>
            <a:r>
              <a:rPr kumimoji="1" lang="ja-JP" altLang="en-US" u="sng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837152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メイリオ＋UI">
      <a:majorFont>
        <a:latin typeface="メイリオ"/>
        <a:ea typeface="メイリオ"/>
        <a:cs typeface=""/>
      </a:majorFont>
      <a:minorFont>
        <a:latin typeface="Meiryo UI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2105</TotalTime>
  <Words>660</Words>
  <Application>Microsoft Macintosh PowerPoint</Application>
  <PresentationFormat>画面に合わせる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Meiryo UI</vt:lpstr>
      <vt:lpstr>メイリオ</vt:lpstr>
      <vt:lpstr>游ゴシック</vt:lpstr>
      <vt:lpstr>Arial</vt:lpstr>
      <vt:lpstr>Office テーマ</vt:lpstr>
      <vt:lpstr>表紙タイトルが入ります</vt:lpstr>
      <vt:lpstr>（仮）提案の背景・目的</vt:lpstr>
      <vt:lpstr>（仮）研修の概要</vt:lpstr>
      <vt:lpstr>（仮）研修の概要</vt:lpstr>
      <vt:lpstr>（仮）研修プログラムの詳細</vt:lpstr>
      <vt:lpstr>（仮）得られる成果</vt:lpstr>
      <vt:lpstr>講師プロフィール</vt:lpstr>
      <vt:lpstr>本提案のお見積もり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表紙タイトル</dc:title>
  <dc:creator>廣島淳</dc:creator>
  <cp:lastModifiedBy>tomoko saito</cp:lastModifiedBy>
  <cp:revision>34</cp:revision>
  <dcterms:created xsi:type="dcterms:W3CDTF">2020-06-19T02:18:24Z</dcterms:created>
  <dcterms:modified xsi:type="dcterms:W3CDTF">2025-02-10T03:57:05Z</dcterms:modified>
</cp:coreProperties>
</file>